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7" r:id="rId1"/>
  </p:sldMasterIdLst>
  <p:sldIdLst>
    <p:sldId id="256" r:id="rId2"/>
    <p:sldId id="257" r:id="rId3"/>
    <p:sldId id="258" r:id="rId4"/>
    <p:sldId id="259" r:id="rId5"/>
    <p:sldId id="260" r:id="rId6"/>
    <p:sldId id="283"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82" r:id="rId25"/>
    <p:sldId id="279" r:id="rId26"/>
    <p:sldId id="280" r:id="rId27"/>
    <p:sldId id="28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3" autoAdjust="0"/>
    <p:restoredTop sz="94710" autoAdjust="0"/>
  </p:normalViewPr>
  <p:slideViewPr>
    <p:cSldViewPr snapToObjects="1">
      <p:cViewPr varScale="1">
        <p:scale>
          <a:sx n="138" d="100"/>
          <a:sy n="138" d="100"/>
        </p:scale>
        <p:origin x="-261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lstStyle>
          <a:p>
            <a:r>
              <a:rPr kumimoji="0" lang="fr-CA"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CA"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28BAE1B1-4009-4E09-B519-BAC59EC8A6E0}" type="datetimeFigureOut">
              <a:rPr lang="en-US" smtClean="0"/>
              <a:pPr/>
              <a:t>9/11/14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BC5217A8-0E06-4059-AC45-433E2E67A85D}" type="slidenum">
              <a:rPr kumimoji="0" lang="en-US" smtClean="0"/>
              <a:pPr/>
              <a:t>‹#›</a:t>
            </a:fld>
            <a:endParaRPr kumimoji="0" lang="en-US" dirty="0">
              <a:solidFill>
                <a:srgbClr val="FFFFFF"/>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CA"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Date Placeholder 3"/>
          <p:cNvSpPr>
            <a:spLocks noGrp="1"/>
          </p:cNvSpPr>
          <p:nvPr>
            <p:ph type="dt" sz="half" idx="10"/>
          </p:nvPr>
        </p:nvSpPr>
        <p:spPr/>
        <p:txBody>
          <a:bodyPr/>
          <a:lstStyle/>
          <a:p>
            <a:fld id="{484D5B53-EBD0-6B47-83FE-0B4A476743E6}" type="datetimeFigureOut">
              <a:rPr lang="en-US" smtClean="0"/>
              <a:pPr/>
              <a:t>9/11/14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81930E-6A3B-C044-85B1-E59E624DA0C6}"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fr-CA"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484D5B53-EBD0-6B47-83FE-0B4A476743E6}" type="datetimeFigureOut">
              <a:rPr lang="en-US" smtClean="0"/>
              <a:pPr/>
              <a:t>9/11/14</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lstStyle>
          <a:p>
            <a:fld id="{4B81930E-6A3B-C044-85B1-E59E624DA0C6}"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CA"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Date Placeholder 3"/>
          <p:cNvSpPr>
            <a:spLocks noGrp="1"/>
          </p:cNvSpPr>
          <p:nvPr>
            <p:ph type="dt" sz="half" idx="10"/>
          </p:nvPr>
        </p:nvSpPr>
        <p:spPr/>
        <p:txBody>
          <a:bodyPr/>
          <a:lstStyle/>
          <a:p>
            <a:fld id="{484D5B53-EBD0-6B47-83FE-0B4A476743E6}" type="datetimeFigureOut">
              <a:rPr lang="en-US" smtClean="0"/>
              <a:pPr/>
              <a:t>9/11/14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81930E-6A3B-C044-85B1-E59E624DA0C6}"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lstStyle>
          <a:p>
            <a:r>
              <a:rPr kumimoji="0" lang="fr-CA"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CA"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28BAE1B1-4009-4E09-B519-BAC59EC8A6E0}" type="datetimeFigureOut">
              <a:rPr lang="en-US" smtClean="0"/>
              <a:pPr/>
              <a:t>9/11/14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797EE3FD-0A41-48FF-9850-002E446D12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fr-CA"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5" name="Date Placeholder 4"/>
          <p:cNvSpPr>
            <a:spLocks noGrp="1"/>
          </p:cNvSpPr>
          <p:nvPr>
            <p:ph type="dt" sz="half" idx="10"/>
          </p:nvPr>
        </p:nvSpPr>
        <p:spPr/>
        <p:txBody>
          <a:bodyPr/>
          <a:lstStyle/>
          <a:p>
            <a:fld id="{484D5B53-EBD0-6B47-83FE-0B4A476743E6}" type="datetimeFigureOut">
              <a:rPr lang="en-US" smtClean="0"/>
              <a:pPr/>
              <a:t>9/11/14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81930E-6A3B-C044-85B1-E59E624DA0C6}"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lstStyle>
          <a:p>
            <a:r>
              <a:rPr kumimoji="0" lang="fr-CA"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CA"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CA"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7" name="Date Placeholder 6"/>
          <p:cNvSpPr>
            <a:spLocks noGrp="1"/>
          </p:cNvSpPr>
          <p:nvPr>
            <p:ph type="dt" sz="half" idx="10"/>
          </p:nvPr>
        </p:nvSpPr>
        <p:spPr/>
        <p:txBody>
          <a:bodyPr/>
          <a:lstStyle/>
          <a:p>
            <a:fld id="{484D5B53-EBD0-6B47-83FE-0B4A476743E6}" type="datetimeFigureOut">
              <a:rPr lang="en-US" smtClean="0"/>
              <a:pPr/>
              <a:t>9/11/14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81930E-6A3B-C044-85B1-E59E624DA0C6}"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fr-CA" smtClean="0"/>
              <a:t>Click to edit Master title style</a:t>
            </a:r>
            <a:endParaRPr kumimoji="0" lang="en-US"/>
          </a:p>
        </p:txBody>
      </p:sp>
      <p:sp>
        <p:nvSpPr>
          <p:cNvPr id="3" name="Date Placeholder 2"/>
          <p:cNvSpPr>
            <a:spLocks noGrp="1"/>
          </p:cNvSpPr>
          <p:nvPr>
            <p:ph type="dt" sz="half" idx="10"/>
          </p:nvPr>
        </p:nvSpPr>
        <p:spPr/>
        <p:txBody>
          <a:bodyPr/>
          <a:lstStyle/>
          <a:p>
            <a:fld id="{484D5B53-EBD0-6B47-83FE-0B4A476743E6}" type="datetimeFigureOut">
              <a:rPr lang="en-US" smtClean="0"/>
              <a:pPr/>
              <a:t>9/11/14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81930E-6A3B-C044-85B1-E59E624DA0C6}"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484D5B53-EBD0-6B47-83FE-0B4A476743E6}" type="datetimeFigureOut">
              <a:rPr lang="en-US" smtClean="0"/>
              <a:pPr/>
              <a:t>9/11/14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a:p>
        </p:txBody>
      </p:sp>
      <p:sp>
        <p:nvSpPr>
          <p:cNvPr id="4" name="Slide Number Placeholder 3"/>
          <p:cNvSpPr>
            <a:spLocks noGrp="1"/>
          </p:cNvSpPr>
          <p:nvPr>
            <p:ph type="sldNum" sz="quarter" idx="12"/>
          </p:nvPr>
        </p:nvSpPr>
        <p:spPr/>
        <p:txBody>
          <a:bodyPr/>
          <a:lstStyle/>
          <a:p>
            <a:fld id="{4B81930E-6A3B-C044-85B1-E59E624DA0C6}"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lstStyle>
          <a:p>
            <a:r>
              <a:rPr kumimoji="0" lang="fr-CA"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fr-CA"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fr-CA" smtClean="0"/>
              <a:t>Click to edit Master text styles</a:t>
            </a:r>
          </a:p>
          <a:p>
            <a:pPr lvl="1" eaLnBrk="1" latinLnBrk="0" hangingPunct="1"/>
            <a:r>
              <a:rPr lang="fr-CA" smtClean="0"/>
              <a:t>Second level</a:t>
            </a:r>
          </a:p>
          <a:p>
            <a:pPr lvl="2" eaLnBrk="1" latinLnBrk="0" hangingPunct="1"/>
            <a:r>
              <a:rPr lang="fr-CA" smtClean="0"/>
              <a:t>Third level</a:t>
            </a:r>
          </a:p>
          <a:p>
            <a:pPr lvl="3" eaLnBrk="1" latinLnBrk="0" hangingPunct="1"/>
            <a:r>
              <a:rPr lang="fr-CA" smtClean="0"/>
              <a:t>Fourth level</a:t>
            </a:r>
          </a:p>
          <a:p>
            <a:pPr lvl="4" eaLnBrk="1" latinLnBrk="0" hangingPunct="1"/>
            <a:r>
              <a:rPr lang="fr-CA" smtClean="0"/>
              <a:t>Fifth level</a:t>
            </a:r>
            <a:endParaRPr kumimoji="0" lang="en-US"/>
          </a:p>
        </p:txBody>
      </p:sp>
      <p:sp>
        <p:nvSpPr>
          <p:cNvPr id="5" name="Date Placeholder 4"/>
          <p:cNvSpPr>
            <a:spLocks noGrp="1"/>
          </p:cNvSpPr>
          <p:nvPr>
            <p:ph type="dt" sz="half" idx="10"/>
          </p:nvPr>
        </p:nvSpPr>
        <p:spPr/>
        <p:txBody>
          <a:bodyPr/>
          <a:lstStyle/>
          <a:p>
            <a:fld id="{484D5B53-EBD0-6B47-83FE-0B4A476743E6}" type="datetimeFigureOut">
              <a:rPr lang="en-US" smtClean="0"/>
              <a:pPr/>
              <a:t>9/11/14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F1679-83E0-4571-98D7-4BB535B5F505}"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fr-CA"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CA" smtClean="0"/>
              <a:t>Click to edit Master text styles</a:t>
            </a:r>
          </a:p>
        </p:txBody>
      </p:sp>
      <p:sp>
        <p:nvSpPr>
          <p:cNvPr id="5" name="Date Placeholder 4"/>
          <p:cNvSpPr>
            <a:spLocks noGrp="1"/>
          </p:cNvSpPr>
          <p:nvPr>
            <p:ph type="dt" sz="half" idx="10"/>
          </p:nvPr>
        </p:nvSpPr>
        <p:spPr/>
        <p:txBody>
          <a:bodyPr/>
          <a:lstStyle/>
          <a:p>
            <a:fld id="{484D5B53-EBD0-6B47-83FE-0B4A476743E6}" type="datetimeFigureOut">
              <a:rPr lang="en-US" smtClean="0"/>
              <a:pPr/>
              <a:t>9/11/14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81930E-6A3B-C044-85B1-E59E624DA0C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fr-CA"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CA"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CA" smtClean="0"/>
              <a:t>Click to edit Master text styles</a:t>
            </a:r>
          </a:p>
          <a:p>
            <a:pPr lvl="1" eaLnBrk="1" latinLnBrk="0" hangingPunct="1"/>
            <a:r>
              <a:rPr kumimoji="0" lang="fr-CA" smtClean="0"/>
              <a:t>Second level</a:t>
            </a:r>
          </a:p>
          <a:p>
            <a:pPr lvl="2" eaLnBrk="1" latinLnBrk="0" hangingPunct="1"/>
            <a:r>
              <a:rPr kumimoji="0" lang="fr-CA" smtClean="0"/>
              <a:t>Third level</a:t>
            </a:r>
          </a:p>
          <a:p>
            <a:pPr lvl="3" eaLnBrk="1" latinLnBrk="0" hangingPunct="1"/>
            <a:r>
              <a:rPr kumimoji="0" lang="fr-CA" smtClean="0"/>
              <a:t>Fourth level</a:t>
            </a:r>
          </a:p>
          <a:p>
            <a:pPr lvl="4" eaLnBrk="1" latinLnBrk="0" hangingPunct="1"/>
            <a:r>
              <a:rPr kumimoji="0" lang="fr-CA"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484D5B53-EBD0-6B47-83FE-0B4A476743E6}" type="datetimeFigureOut">
              <a:rPr lang="en-US" smtClean="0"/>
              <a:pPr/>
              <a:t>9/11/14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4B81930E-6A3B-C044-85B1-E59E624DA0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spellingcity.com" TargetMode="External"/><Relationship Id="rId4" Type="http://schemas.openxmlformats.org/officeDocument/2006/relationships/hyperlink" Target="http://www.iknowthat.com" TargetMode="External"/><Relationship Id="rId5" Type="http://schemas.openxmlformats.org/officeDocument/2006/relationships/hyperlink" Target="http://www.prongo.com/games" TargetMode="External"/><Relationship Id="rId6" Type="http://schemas.openxmlformats.org/officeDocument/2006/relationships/hyperlink" Target="http://www.multiplication.com" TargetMode="External"/><Relationship Id="rId1" Type="http://schemas.openxmlformats.org/officeDocument/2006/relationships/slideLayout" Target="../slideLayouts/slideLayout2.xml"/><Relationship Id="rId2" Type="http://schemas.openxmlformats.org/officeDocument/2006/relationships/hyperlink" Target="http://www.emp.gsacrd.ab.ca"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Bienvenue</a:t>
            </a:r>
            <a:r>
              <a:rPr lang="en-US" dirty="0" smtClean="0"/>
              <a:t> Welcome </a:t>
            </a:r>
            <a:br>
              <a:rPr lang="en-US" dirty="0" smtClean="0"/>
            </a:br>
            <a:r>
              <a:rPr lang="en-US" dirty="0" smtClean="0"/>
              <a:t>Class 3A</a:t>
            </a:r>
            <a:br>
              <a:rPr lang="en-US" dirty="0" smtClean="0"/>
            </a:br>
            <a:r>
              <a:rPr lang="en-US" dirty="0" smtClean="0"/>
              <a:t>MME BODDEZ</a:t>
            </a:r>
            <a:endParaRPr lang="en-US" dirty="0"/>
          </a:p>
        </p:txBody>
      </p:sp>
      <p:sp>
        <p:nvSpPr>
          <p:cNvPr id="3" name="Subtitle 2"/>
          <p:cNvSpPr>
            <a:spLocks noGrp="1"/>
          </p:cNvSpPr>
          <p:nvPr>
            <p:ph type="subTitle" idx="1"/>
          </p:nvPr>
        </p:nvSpPr>
        <p:spPr/>
        <p:txBody>
          <a:bodyPr/>
          <a:lstStyle/>
          <a:p>
            <a:r>
              <a:rPr lang="en-US" dirty="0" err="1" smtClean="0"/>
              <a:t>gboddez@gsacrd.ab.ca</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Topics</a:t>
            </a:r>
            <a:endParaRPr lang="en-US" dirty="0"/>
          </a:p>
        </p:txBody>
      </p:sp>
      <p:sp>
        <p:nvSpPr>
          <p:cNvPr id="3" name="Content Placeholder 2"/>
          <p:cNvSpPr>
            <a:spLocks noGrp="1"/>
          </p:cNvSpPr>
          <p:nvPr>
            <p:ph idx="1"/>
          </p:nvPr>
        </p:nvSpPr>
        <p:spPr>
          <a:xfrm>
            <a:off x="457200" y="1609416"/>
            <a:ext cx="7543800" cy="4846320"/>
          </a:xfrm>
        </p:spPr>
        <p:txBody>
          <a:bodyPr>
            <a:normAutofit/>
          </a:bodyPr>
          <a:lstStyle/>
          <a:p>
            <a:r>
              <a:rPr lang="en-US" dirty="0" smtClean="0"/>
              <a:t>Rocks and Minerals  (Sept.-Oct.)</a:t>
            </a:r>
          </a:p>
          <a:p>
            <a:r>
              <a:rPr lang="en-US" dirty="0" smtClean="0"/>
              <a:t>Testing Materials and Designs (Nov.-Dec.)</a:t>
            </a:r>
          </a:p>
          <a:p>
            <a:r>
              <a:rPr lang="en-US" dirty="0" smtClean="0"/>
              <a:t>Building With a Variety of Materials (Jan.-Feb.)</a:t>
            </a:r>
          </a:p>
          <a:p>
            <a:r>
              <a:rPr lang="en-US" dirty="0" smtClean="0"/>
              <a:t>Hearing and Sound (Mar.-Apr.)</a:t>
            </a:r>
          </a:p>
          <a:p>
            <a:r>
              <a:rPr lang="en-US" dirty="0" smtClean="0"/>
              <a:t>Animal Life Cycles (May-June)</a:t>
            </a:r>
          </a:p>
          <a:p>
            <a:r>
              <a:rPr lang="en-US" dirty="0" smtClean="0"/>
              <a:t>If you have any books or materials that go well with our theme please feel free to send them with your child to school.  Please make sure your child’s name appears on any items you send.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Studies</a:t>
            </a:r>
            <a:endParaRPr lang="en-US" dirty="0"/>
          </a:p>
        </p:txBody>
      </p:sp>
      <p:sp>
        <p:nvSpPr>
          <p:cNvPr id="3" name="Content Placeholder 2"/>
          <p:cNvSpPr>
            <a:spLocks noGrp="1"/>
          </p:cNvSpPr>
          <p:nvPr>
            <p:ph idx="1"/>
          </p:nvPr>
        </p:nvSpPr>
        <p:spPr/>
        <p:txBody>
          <a:bodyPr/>
          <a:lstStyle/>
          <a:p>
            <a:r>
              <a:rPr lang="en-US" dirty="0" smtClean="0"/>
              <a:t>Communities in the World - Ukraine, India, Tunisia, and Peru</a:t>
            </a:r>
          </a:p>
          <a:p>
            <a:r>
              <a:rPr lang="en-US" dirty="0" smtClean="0"/>
              <a:t>The four essential ideas are:  Quality of Life, Identity and Culture, Citizenship, and Natural Environment</a:t>
            </a:r>
          </a:p>
          <a:p>
            <a:r>
              <a:rPr lang="en-US" b="1" u="sng" dirty="0" smtClean="0"/>
              <a:t>During Term 1 we will be working on:</a:t>
            </a:r>
            <a:endParaRPr lang="en-US" dirty="0" smtClean="0"/>
          </a:p>
          <a:p>
            <a:r>
              <a:rPr lang="en-US" dirty="0" smtClean="0"/>
              <a:t>• geographical thinking skills (e.g. creating and using a simple map to locate communities; using cardinal and intermediate directions; using terms hemispheres, poles, equator)</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MAth</a:t>
            </a:r>
            <a:endParaRPr lang="en-US" dirty="0"/>
          </a:p>
        </p:txBody>
      </p:sp>
      <p:sp>
        <p:nvSpPr>
          <p:cNvPr id="3" name="Content Placeholder 2"/>
          <p:cNvSpPr>
            <a:spLocks noGrp="1"/>
          </p:cNvSpPr>
          <p:nvPr>
            <p:ph idx="1"/>
          </p:nvPr>
        </p:nvSpPr>
        <p:spPr/>
        <p:txBody>
          <a:bodyPr/>
          <a:lstStyle/>
          <a:p>
            <a:r>
              <a:rPr lang="en-US" b="1" u="sng" dirty="0" smtClean="0"/>
              <a:t>During Term 1 we will be working on:</a:t>
            </a:r>
            <a:r>
              <a:rPr lang="en-US" dirty="0" smtClean="0"/>
              <a:t> 	</a:t>
            </a:r>
          </a:p>
          <a:p>
            <a:pPr>
              <a:buNone/>
            </a:pPr>
            <a:r>
              <a:rPr lang="en-US" dirty="0" smtClean="0"/>
              <a:t>Numbers to 1000</a:t>
            </a:r>
          </a:p>
          <a:p>
            <a:pPr>
              <a:buNone/>
            </a:pPr>
            <a:r>
              <a:rPr lang="en-US" dirty="0" smtClean="0"/>
              <a:t>-count the number sequence 0 to 1000 forward and backward by 3s, 4s, 5s, 10s, 25s, or 100s using multiple starting points</a:t>
            </a:r>
          </a:p>
          <a:p>
            <a:pPr>
              <a:buNone/>
            </a:pPr>
            <a:r>
              <a:rPr lang="en-US" dirty="0" smtClean="0"/>
              <a:t>-represent and describe numbers to 1000</a:t>
            </a:r>
          </a:p>
          <a:p>
            <a:pPr>
              <a:buNone/>
            </a:pPr>
            <a:r>
              <a:rPr lang="en-US" dirty="0" smtClean="0"/>
              <a:t>-compare and order numbers to 1000</a:t>
            </a:r>
          </a:p>
          <a:p>
            <a:pPr>
              <a:buNone/>
            </a:pPr>
            <a:r>
              <a:rPr lang="en-US" dirty="0" smtClean="0"/>
              <a:t>-estimate quantities less than 1000</a:t>
            </a:r>
          </a:p>
          <a:p>
            <a:pPr>
              <a:buNone/>
            </a:pPr>
            <a:r>
              <a:rPr lang="en-US" dirty="0" smtClean="0"/>
              <a:t>-illustrate the meaning of place value for numerals to 1000</a:t>
            </a:r>
          </a:p>
          <a:p>
            <a:endParaRPr lang="en-US" dirty="0" smtClean="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Weekly Spelling Test (French/English)</a:t>
            </a:r>
          </a:p>
          <a:p>
            <a:r>
              <a:rPr lang="en-US" dirty="0" smtClean="0"/>
              <a:t>Work not completed in class</a:t>
            </a:r>
          </a:p>
          <a:p>
            <a:r>
              <a:rPr lang="en-US" dirty="0" smtClean="0"/>
              <a:t>Practicing Basic Math Facts (</a:t>
            </a:r>
            <a:r>
              <a:rPr lang="en-US" b="1" dirty="0" smtClean="0"/>
              <a:t>Addition</a:t>
            </a:r>
            <a:r>
              <a:rPr lang="en-US" dirty="0" smtClean="0"/>
              <a:t> to 18, </a:t>
            </a:r>
            <a:r>
              <a:rPr lang="en-US" b="1" dirty="0" smtClean="0"/>
              <a:t>Subtraction</a:t>
            </a:r>
            <a:r>
              <a:rPr lang="en-US" dirty="0" smtClean="0"/>
              <a:t> to 18 and </a:t>
            </a:r>
            <a:r>
              <a:rPr lang="en-US" b="1" dirty="0" smtClean="0"/>
              <a:t>Multiplication</a:t>
            </a:r>
            <a:r>
              <a:rPr lang="en-US" dirty="0" smtClean="0"/>
              <a:t> facts to 5 </a:t>
            </a:r>
            <a:r>
              <a:rPr lang="en-US" dirty="0" err="1" smtClean="0"/>
              <a:t>x</a:t>
            </a:r>
            <a:r>
              <a:rPr lang="en-US" dirty="0" smtClean="0"/>
              <a:t> 5, these should be worked on continually) and math games </a:t>
            </a:r>
          </a:p>
          <a:p>
            <a:r>
              <a:rPr lang="en-US" dirty="0" smtClean="0"/>
              <a:t>• Reading French and English books</a:t>
            </a:r>
          </a:p>
          <a:p>
            <a:pPr>
              <a:buNone/>
            </a:pPr>
            <a:r>
              <a:rPr lang="en-US" dirty="0" smtClean="0"/>
              <a:t> </a:t>
            </a:r>
            <a:r>
              <a:rPr lang="en-US" b="1" dirty="0" smtClean="0"/>
              <a:t>(10-15 minutes per night </a:t>
            </a:r>
            <a:r>
              <a:rPr lang="en-US" b="1" u="sng" dirty="0" smtClean="0"/>
              <a:t>not including other homework</a:t>
            </a:r>
            <a:r>
              <a:rPr lang="en-US" dirty="0" smtClean="0"/>
              <a:t>) </a:t>
            </a:r>
          </a:p>
          <a:p>
            <a:r>
              <a:rPr lang="en-US" dirty="0" smtClean="0"/>
              <a:t>In </a:t>
            </a:r>
            <a:r>
              <a:rPr lang="en-US" b="1" u="sng" dirty="0" smtClean="0"/>
              <a:t>grade 3</a:t>
            </a:r>
            <a:r>
              <a:rPr lang="en-US" dirty="0" smtClean="0"/>
              <a:t>, if a student has been working all day in class, the homework should be minimal.  If your child is doing </a:t>
            </a:r>
            <a:r>
              <a:rPr lang="en-US" b="1" u="sng" dirty="0" smtClean="0"/>
              <a:t>more than 30 minutes </a:t>
            </a:r>
            <a:r>
              <a:rPr lang="en-US" dirty="0" smtClean="0"/>
              <a:t> of homework a night </a:t>
            </a:r>
            <a:r>
              <a:rPr lang="en-US" b="1" u="sng" dirty="0" smtClean="0"/>
              <a:t>(not including reading)</a:t>
            </a:r>
            <a:r>
              <a:rPr lang="en-US" dirty="0" smtClean="0"/>
              <a:t>, please contact me or write me a note.  I understand that there are times when circumstances prevent students from completing their homework.  Students who do not complete homework will be expected to finish incomplete homework that day by staying in for part of a recess or it may be assigned to take home again to complete.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Bookclubs</a:t>
            </a:r>
            <a:endParaRPr lang="en-US" dirty="0"/>
          </a:p>
        </p:txBody>
      </p:sp>
      <p:sp>
        <p:nvSpPr>
          <p:cNvPr id="3" name="Content Placeholder 2"/>
          <p:cNvSpPr>
            <a:spLocks noGrp="1"/>
          </p:cNvSpPr>
          <p:nvPr>
            <p:ph idx="1"/>
          </p:nvPr>
        </p:nvSpPr>
        <p:spPr/>
        <p:txBody>
          <a:bodyPr/>
          <a:lstStyle/>
          <a:p>
            <a:r>
              <a:rPr lang="en-US" dirty="0" smtClean="0"/>
              <a:t>Book orders will be sent home throughout the year.  These books provide quality literature at a reasonable price.  Please remember there is no obligation to order books.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a:t>
            </a:r>
            <a:endParaRPr lang="en-US" dirty="0"/>
          </a:p>
        </p:txBody>
      </p:sp>
      <p:sp>
        <p:nvSpPr>
          <p:cNvPr id="3" name="Content Placeholder 2"/>
          <p:cNvSpPr>
            <a:spLocks noGrp="1"/>
          </p:cNvSpPr>
          <p:nvPr>
            <p:ph idx="1"/>
          </p:nvPr>
        </p:nvSpPr>
        <p:spPr/>
        <p:txBody>
          <a:bodyPr/>
          <a:lstStyle/>
          <a:p>
            <a:r>
              <a:rPr lang="en-US" dirty="0" smtClean="0"/>
              <a:t>Student tests and evaluations will be sent home.  Please look over your child’s work and then sign and return to school the following day. These assessments will be placed in your child’s file for each reporting period.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lstStyle/>
          <a:p>
            <a:r>
              <a:rPr lang="en-US" dirty="0" smtClean="0"/>
              <a:t>Please inform me each time there is a change in your child’s schedule or health that would interfere with the regular school schedule, such as appointments or someone else picking up your child.  </a:t>
            </a:r>
          </a:p>
          <a:p>
            <a:r>
              <a:rPr lang="en-US" dirty="0" smtClean="0"/>
              <a:t>A note is required each time your child has to stay inside for health reasons.</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Agenda/Folder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Your child has received a Daily Planner/Agenda and a Homework Folder that we will be using throughout the year.  This book is used as a communication tool between home and school.  Your child will be recording their homework and any reminders in the planner.  Newsletters, notes, and letters will be inserted in the front pocket of the planner or in the folder.  Please check your child’s planner </a:t>
            </a:r>
            <a:r>
              <a:rPr lang="en-US" b="1" dirty="0" smtClean="0"/>
              <a:t>daily</a:t>
            </a:r>
            <a:r>
              <a:rPr lang="en-US" dirty="0" smtClean="0"/>
              <a:t> for any school or classroom news that may come home, as well as any homework assignments they may have.  </a:t>
            </a:r>
            <a:r>
              <a:rPr lang="en-US" b="1" u="sng" dirty="0" smtClean="0"/>
              <a:t>Please sign or initial</a:t>
            </a:r>
            <a:r>
              <a:rPr lang="en-US" dirty="0" smtClean="0"/>
              <a:t> beside the date to let me know that you have seen the planner that evening.  </a:t>
            </a:r>
          </a:p>
          <a:p>
            <a:r>
              <a:rPr lang="en-US" dirty="0" smtClean="0"/>
              <a:t>You may send notes, write any questions or concerns you might have for me in the planner as I also look and sign them each day or feel free to contact me by </a:t>
            </a:r>
          </a:p>
          <a:p>
            <a:r>
              <a:rPr lang="en-US" dirty="0" smtClean="0"/>
              <a:t>e-mail at </a:t>
            </a:r>
            <a:r>
              <a:rPr lang="en-US" u="sng" dirty="0" err="1" smtClean="0"/>
              <a:t>gboddez</a:t>
            </a:r>
            <a:r>
              <a:rPr lang="en-US" u="sng" dirty="0" smtClean="0"/>
              <a:t> @</a:t>
            </a:r>
            <a:r>
              <a:rPr lang="en-US" u="sng" dirty="0" err="1" smtClean="0"/>
              <a:t>gsacrd.ab.ca</a:t>
            </a:r>
            <a:r>
              <a:rPr lang="en-US" dirty="0" smtClean="0"/>
              <a:t>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Testing</a:t>
            </a:r>
            <a:endParaRPr lang="en-US" dirty="0"/>
          </a:p>
        </p:txBody>
      </p:sp>
      <p:sp>
        <p:nvSpPr>
          <p:cNvPr id="3" name="Content Placeholder 2"/>
          <p:cNvSpPr>
            <a:spLocks noGrp="1"/>
          </p:cNvSpPr>
          <p:nvPr>
            <p:ph idx="1"/>
          </p:nvPr>
        </p:nvSpPr>
        <p:spPr/>
        <p:txBody>
          <a:bodyPr/>
          <a:lstStyle/>
          <a:p>
            <a:r>
              <a:rPr lang="en-US" dirty="0" smtClean="0"/>
              <a:t>New format</a:t>
            </a:r>
          </a:p>
          <a:p>
            <a:r>
              <a:rPr lang="en-US" dirty="0" smtClean="0"/>
              <a:t>At the beginning of the school year</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Bottle</a:t>
            </a:r>
            <a:endParaRPr lang="en-US" dirty="0"/>
          </a:p>
        </p:txBody>
      </p:sp>
      <p:sp>
        <p:nvSpPr>
          <p:cNvPr id="3" name="Content Placeholder 2"/>
          <p:cNvSpPr>
            <a:spLocks noGrp="1"/>
          </p:cNvSpPr>
          <p:nvPr>
            <p:ph idx="1"/>
          </p:nvPr>
        </p:nvSpPr>
        <p:spPr/>
        <p:txBody>
          <a:bodyPr/>
          <a:lstStyle/>
          <a:p>
            <a:r>
              <a:rPr lang="en-US" dirty="0" smtClean="0"/>
              <a:t>Please send a water bottle with your child to school.  I allow students to have a water bottle in the classroom.</a:t>
            </a:r>
          </a:p>
          <a:p>
            <a:r>
              <a:rPr lang="en-US" dirty="0" smtClean="0"/>
              <a:t>This prevents less coming and going for a drink to the water fountain and also prevents colds from spreading.  </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descr="Unknown.jpeg"/>
          <p:cNvPicPr>
            <a:picLocks noGrp="1" noChangeAspect="1"/>
          </p:cNvPicPr>
          <p:nvPr>
            <p:ph idx="1"/>
          </p:nvPr>
        </p:nvPicPr>
        <p:blipFill>
          <a:blip r:embed="rId2"/>
          <a:srcRect t="-38784" b="-38784"/>
          <a:stretch>
            <a:fillRect/>
          </a:stretch>
        </p:blipFill>
        <p:spPr>
          <a:xfrm>
            <a:off x="457200" y="685800"/>
            <a:ext cx="7239000" cy="4846320"/>
          </a:xfrm>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Snack Time</a:t>
            </a:r>
            <a:endParaRPr lang="en-US" dirty="0"/>
          </a:p>
        </p:txBody>
      </p:sp>
      <p:sp>
        <p:nvSpPr>
          <p:cNvPr id="3" name="Content Placeholder 2"/>
          <p:cNvSpPr>
            <a:spLocks noGrp="1"/>
          </p:cNvSpPr>
          <p:nvPr>
            <p:ph idx="1"/>
          </p:nvPr>
        </p:nvSpPr>
        <p:spPr/>
        <p:txBody>
          <a:bodyPr/>
          <a:lstStyle/>
          <a:p>
            <a:r>
              <a:rPr lang="en-US" dirty="0" smtClean="0"/>
              <a:t>Each day, the students have snack time.  Please send a small </a:t>
            </a:r>
            <a:r>
              <a:rPr lang="en-US" b="1" dirty="0" smtClean="0"/>
              <a:t>healthy</a:t>
            </a:r>
            <a:r>
              <a:rPr lang="en-US" dirty="0" smtClean="0"/>
              <a:t> snack (soda pop, candy, chips and chocolate are not encouraged).  If you are sending a large fruit, please have it cut up for them.  </a:t>
            </a:r>
          </a:p>
          <a:p>
            <a:r>
              <a:rPr lang="en-US" b="1" u="sng" dirty="0" smtClean="0"/>
              <a:t>**Allergy Alert**</a:t>
            </a:r>
            <a:r>
              <a:rPr lang="en-US" b="1" dirty="0" smtClean="0"/>
              <a:t>  </a:t>
            </a:r>
            <a:r>
              <a:rPr lang="en-US" dirty="0" smtClean="0"/>
              <a:t>We have some students in the school this year with severe nut allergies.  Please do not send snacks with peanuts or nuts.</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Lunch</a:t>
            </a:r>
            <a:endParaRPr lang="en-US" dirty="0"/>
          </a:p>
        </p:txBody>
      </p:sp>
      <p:sp>
        <p:nvSpPr>
          <p:cNvPr id="3" name="Content Placeholder 2"/>
          <p:cNvSpPr>
            <a:spLocks noGrp="1"/>
          </p:cNvSpPr>
          <p:nvPr>
            <p:ph idx="1"/>
          </p:nvPr>
        </p:nvSpPr>
        <p:spPr/>
        <p:txBody>
          <a:bodyPr/>
          <a:lstStyle/>
          <a:p>
            <a:r>
              <a:rPr lang="en-US" dirty="0" smtClean="0"/>
              <a:t>Please ensure that your child has a nutritious lunch that includes something from each of the four food groups.  It is very important for your child’s learning to have a healthy lunch.  (soda pop, chips, candy, chocolate are not encouraged as children tend to become more active and are more easily distracted.)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Birthdays</a:t>
            </a:r>
            <a:endParaRPr lang="en-US" dirty="0"/>
          </a:p>
        </p:txBody>
      </p:sp>
      <p:sp>
        <p:nvSpPr>
          <p:cNvPr id="3" name="Content Placeholder 2"/>
          <p:cNvSpPr>
            <a:spLocks noGrp="1"/>
          </p:cNvSpPr>
          <p:nvPr>
            <p:ph idx="1"/>
          </p:nvPr>
        </p:nvSpPr>
        <p:spPr/>
        <p:txBody>
          <a:bodyPr/>
          <a:lstStyle/>
          <a:p>
            <a:r>
              <a:rPr lang="en-US" dirty="0" smtClean="0"/>
              <a:t>If you would like to have your child bring cupcakes or cookies to school on the day of his/her birthday, you are welcome to do so.  However, it is not mandatory.  </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Helpers</a:t>
            </a:r>
            <a:endParaRPr lang="en-US" dirty="0"/>
          </a:p>
        </p:txBody>
      </p:sp>
      <p:sp>
        <p:nvSpPr>
          <p:cNvPr id="3" name="Content Placeholder 2"/>
          <p:cNvSpPr>
            <a:spLocks noGrp="1"/>
          </p:cNvSpPr>
          <p:nvPr>
            <p:ph idx="1"/>
          </p:nvPr>
        </p:nvSpPr>
        <p:spPr/>
        <p:txBody>
          <a:bodyPr/>
          <a:lstStyle/>
          <a:p>
            <a:r>
              <a:rPr lang="en-US" dirty="0" smtClean="0"/>
              <a:t>I have already had parents ask me if they could help out in any way.  Some parents can come in to help, others prefer having work sent home.  You have no idea how much this extra help is appreciated!  If you are able to assist me in any way, please fill out the parent volunteer form and return it to me. </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Volunteers</a:t>
            </a:r>
            <a:endParaRPr lang="en-US" dirty="0"/>
          </a:p>
        </p:txBody>
      </p:sp>
      <p:sp>
        <p:nvSpPr>
          <p:cNvPr id="3" name="Content Placeholder 2"/>
          <p:cNvSpPr>
            <a:spLocks noGrp="1"/>
          </p:cNvSpPr>
          <p:nvPr>
            <p:ph idx="1"/>
          </p:nvPr>
        </p:nvSpPr>
        <p:spPr/>
        <p:txBody>
          <a:bodyPr/>
          <a:lstStyle/>
          <a:p>
            <a:r>
              <a:rPr lang="en-US" dirty="0" smtClean="0"/>
              <a:t>Volunteers are always welcome and appreciated in our class.  Please note that all volunteers must sign the appropriate forms and complete a criminal records check before being able to volunteer in our class or on fieldtrips.  Volunteers must also read the Volunteer Handbook prior to volunteering and sign in at the office before each visit.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a:t>
            </a:r>
            <a:endParaRPr lang="en-US" dirty="0"/>
          </a:p>
        </p:txBody>
      </p:sp>
      <p:sp>
        <p:nvSpPr>
          <p:cNvPr id="3" name="Content Placeholder 2"/>
          <p:cNvSpPr>
            <a:spLocks noGrp="1"/>
          </p:cNvSpPr>
          <p:nvPr>
            <p:ph idx="1"/>
          </p:nvPr>
        </p:nvSpPr>
        <p:spPr/>
        <p:txBody>
          <a:bodyPr/>
          <a:lstStyle/>
          <a:p>
            <a:r>
              <a:rPr lang="en-US" dirty="0" smtClean="0"/>
              <a:t>At times throughout the year I may send an e-mail to let you know about classroom activities or confirmation for fieldtrip supervisors. </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Website/Websites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 have a class Website to provide you with classroom information.</a:t>
            </a:r>
          </a:p>
          <a:p>
            <a:r>
              <a:rPr lang="en-US" dirty="0" smtClean="0"/>
              <a:t>You can refer to the calendar to see upcoming events as well as class birthdays.</a:t>
            </a:r>
          </a:p>
          <a:p>
            <a:r>
              <a:rPr lang="en-US" dirty="0" smtClean="0"/>
              <a:t>The address is </a:t>
            </a:r>
            <a:r>
              <a:rPr lang="en-US" u="sng" dirty="0" smtClean="0">
                <a:hlinkClick r:id="rId2"/>
              </a:rPr>
              <a:t>www.emp.gsacrd.ab.ca</a:t>
            </a:r>
            <a:endParaRPr lang="en-US" u="sng" dirty="0" smtClean="0"/>
          </a:p>
          <a:p>
            <a:endParaRPr lang="en-US" u="sng" dirty="0" smtClean="0"/>
          </a:p>
          <a:p>
            <a:r>
              <a:rPr lang="en-US" u="sng" dirty="0" smtClean="0"/>
              <a:t>English</a:t>
            </a:r>
            <a:endParaRPr lang="en-US" dirty="0" smtClean="0"/>
          </a:p>
          <a:p>
            <a:r>
              <a:rPr lang="en-US" dirty="0" smtClean="0">
                <a:hlinkClick r:id="rId3"/>
              </a:rPr>
              <a:t>www.spellingcity.com</a:t>
            </a:r>
            <a:endParaRPr lang="en-US" dirty="0" smtClean="0"/>
          </a:p>
          <a:p>
            <a:r>
              <a:rPr lang="en-US" dirty="0" smtClean="0"/>
              <a:t>Math games</a:t>
            </a:r>
          </a:p>
          <a:p>
            <a:r>
              <a:rPr lang="en-US" dirty="0" smtClean="0">
                <a:hlinkClick r:id="rId4"/>
              </a:rPr>
              <a:t>www.iknowthat.com</a:t>
            </a:r>
            <a:endParaRPr lang="en-US" dirty="0" smtClean="0"/>
          </a:p>
          <a:p>
            <a:r>
              <a:rPr lang="en-US" dirty="0" smtClean="0">
                <a:hlinkClick r:id="rId5"/>
              </a:rPr>
              <a:t>www.prongo.com/games</a:t>
            </a:r>
            <a:endParaRPr lang="en-US" dirty="0" smtClean="0"/>
          </a:p>
          <a:p>
            <a:r>
              <a:rPr lang="en-US" dirty="0" smtClean="0">
                <a:hlinkClick r:id="rId6"/>
              </a:rPr>
              <a:t>www.multiplication.com</a:t>
            </a:r>
            <a:endParaRPr lang="en-US" dirty="0" smtClean="0"/>
          </a:p>
          <a:p>
            <a:endParaRPr lang="en-US" dirty="0" smtClean="0"/>
          </a:p>
          <a:p>
            <a:r>
              <a:rPr lang="en-US" dirty="0" smtClean="0"/>
              <a:t>Typing practice</a:t>
            </a:r>
          </a:p>
          <a:p>
            <a:r>
              <a:rPr lang="en-US" dirty="0" smtClean="0"/>
              <a:t>http://</a:t>
            </a:r>
            <a:r>
              <a:rPr lang="en-US" dirty="0" err="1" smtClean="0"/>
              <a:t>www.bbc.co.uk</a:t>
            </a:r>
            <a:r>
              <a:rPr lang="en-US" dirty="0" smtClean="0"/>
              <a:t>/schools/typing/</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It is by working together (parent, child, teacher) that we will have a fruitful, enjoyable year.</a:t>
            </a:r>
          </a:p>
          <a:p>
            <a:r>
              <a:rPr lang="en-US" dirty="0" smtClean="0"/>
              <a:t>Please feel free to contact me at </a:t>
            </a:r>
          </a:p>
          <a:p>
            <a:r>
              <a:rPr lang="en-US" dirty="0" smtClean="0"/>
              <a:t>(780) 458-1112 or </a:t>
            </a:r>
            <a:r>
              <a:rPr lang="en-US" u="sng" dirty="0" err="1" smtClean="0"/>
              <a:t>gboddez@gsacrd.ab.ca</a:t>
            </a:r>
            <a:r>
              <a:rPr lang="en-US" dirty="0" smtClean="0"/>
              <a:t> whenever you have a concern or questions.</a:t>
            </a:r>
          </a:p>
          <a:p>
            <a:endParaRPr lang="en-US" dirty="0" smtClean="0"/>
          </a:p>
          <a:p>
            <a:r>
              <a:rPr lang="en-US" dirty="0" smtClean="0"/>
              <a:t>Thank you,</a:t>
            </a:r>
          </a:p>
          <a:p>
            <a:r>
              <a:rPr lang="en-US" dirty="0" smtClean="0"/>
              <a:t>Mme </a:t>
            </a:r>
            <a:r>
              <a:rPr lang="en-US" dirty="0" err="1" smtClean="0"/>
              <a:t>Gisèle</a:t>
            </a:r>
            <a:r>
              <a:rPr lang="en-US" dirty="0" smtClean="0"/>
              <a:t> Boddez	</a:t>
            </a:r>
          </a:p>
          <a:p>
            <a:r>
              <a:rPr lang="en-US" dirty="0" smtClean="0"/>
              <a:t>Grade 3A</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Classroom Rules and Expectations</a:t>
            </a:r>
            <a:endParaRPr lang="en-US" dirty="0"/>
          </a:p>
        </p:txBody>
      </p:sp>
      <p:sp>
        <p:nvSpPr>
          <p:cNvPr id="3" name="Content Placeholder 2"/>
          <p:cNvSpPr>
            <a:spLocks noGrp="1"/>
          </p:cNvSpPr>
          <p:nvPr>
            <p:ph idx="1"/>
          </p:nvPr>
        </p:nvSpPr>
        <p:spPr/>
        <p:txBody>
          <a:bodyPr/>
          <a:lstStyle/>
          <a:p>
            <a:r>
              <a:rPr lang="en-US" dirty="0" smtClean="0"/>
              <a:t>Treat others the way you would like to be treated.</a:t>
            </a:r>
          </a:p>
          <a:p>
            <a:r>
              <a:rPr lang="en-US" dirty="0" smtClean="0"/>
              <a:t>Listen to other people when they are talking</a:t>
            </a:r>
          </a:p>
          <a:p>
            <a:r>
              <a:rPr lang="en-US" dirty="0" smtClean="0"/>
              <a:t>Raise your hand before you speak.</a:t>
            </a:r>
          </a:p>
          <a:p>
            <a:r>
              <a:rPr lang="en-US" dirty="0" smtClean="0"/>
              <a:t>Keep your hands, feet, and objects to yourself.</a:t>
            </a:r>
          </a:p>
          <a:p>
            <a:r>
              <a:rPr lang="en-US" dirty="0" smtClean="0"/>
              <a:t>Remain seated when it is learning time.</a:t>
            </a:r>
          </a:p>
          <a:p>
            <a:pPr>
              <a:buNone/>
            </a:pPr>
            <a:endParaRPr lang="en-US" dirty="0" smtClean="0"/>
          </a:p>
          <a:p>
            <a:pPr>
              <a:buNone/>
            </a:pPr>
            <a:r>
              <a:rPr lang="en-US" dirty="0" smtClean="0"/>
              <a:t>HRTS</a:t>
            </a:r>
          </a:p>
          <a:p>
            <a:r>
              <a:rPr lang="en-US" dirty="0" smtClean="0"/>
              <a:t>Honesty – Responsibility – Tolerance - Safety</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Positive/Negative</a:t>
            </a:r>
          </a:p>
          <a:p>
            <a:r>
              <a:rPr lang="en-US" dirty="0" smtClean="0"/>
              <a:t>Good Behavior cards and tickets</a:t>
            </a:r>
          </a:p>
          <a:p>
            <a:r>
              <a:rPr lang="en-US" dirty="0" smtClean="0"/>
              <a:t>Sticker or other reward</a:t>
            </a:r>
          </a:p>
          <a:p>
            <a:r>
              <a:rPr lang="en-US" dirty="0" smtClean="0"/>
              <a:t>Certificate, encouraging words, etc.</a:t>
            </a:r>
          </a:p>
          <a:p>
            <a:r>
              <a:rPr lang="en-US" dirty="0" smtClean="0"/>
              <a:t>I am currently using a Traffic Light System</a:t>
            </a:r>
          </a:p>
          <a:p>
            <a:r>
              <a:rPr lang="en-US" dirty="0" smtClean="0"/>
              <a:t>Warning 1 – Yellow means ATTENTION and is a warning to stop</a:t>
            </a:r>
          </a:p>
          <a:p>
            <a:r>
              <a:rPr lang="en-US" dirty="0" smtClean="0"/>
              <a:t>Warning 2 – Orange is DANGER ZONE</a:t>
            </a:r>
          </a:p>
          <a:p>
            <a:r>
              <a:rPr lang="en-US" dirty="0" smtClean="0"/>
              <a:t>Warning 3 – Red is STOP and means there will be  consequence</a:t>
            </a:r>
          </a:p>
          <a:p>
            <a:r>
              <a:rPr lang="en-US" dirty="0" smtClean="0"/>
              <a:t>Last chance – miss part of recess, computer time, art, other</a:t>
            </a:r>
          </a:p>
          <a:p>
            <a:r>
              <a:rPr lang="en-US" dirty="0" smtClean="0"/>
              <a:t>A “I had a problem” or “Think Sheet” will be filled out identifying the problem.  It will be sent home and a parent signature is required.</a:t>
            </a:r>
          </a:p>
          <a:p>
            <a:r>
              <a:rPr lang="en-US" dirty="0" smtClean="0"/>
              <a:t>If your child receives three “I had a problem sheets” there will be a parent/teacher/child conference to discuss how to change the behavior.</a:t>
            </a:r>
          </a:p>
          <a:p>
            <a:endParaRPr lang="en-US" dirty="0"/>
          </a:p>
        </p:txBody>
      </p:sp>
    </p:spTree>
  </p:cSld>
  <p:clrMapOvr>
    <a:masterClrMapping/>
  </p:clrMapOvr>
  <mc:AlternateContent xmlns:mc="http://schemas.openxmlformats.org/markup-compatibility/2006">
    <mc:Choice xmlns:p14="http://schemas.microsoft.com/office/powerpoint/2010/main" Requires="p14">
      <p:transition p14:dur="10">
        <p:blinds dir="vert"/>
      </p:transition>
    </mc:Choice>
    <mc:Fallback>
      <p:transition xmlns:p14="http://schemas.microsoft.com/office/powerpoint/2010/main">
        <p:blinds dir="vert"/>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67" dirty="0" smtClean="0"/>
              <a:t>When dealing with student behavior I:</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will have a discussion with the student</a:t>
            </a:r>
          </a:p>
          <a:p>
            <a:r>
              <a:rPr lang="en-US" dirty="0" smtClean="0"/>
              <a:t>may keep a student in at recess to finish work or to discuss 					a problem</a:t>
            </a:r>
          </a:p>
          <a:p>
            <a:r>
              <a:rPr lang="en-US" dirty="0" smtClean="0"/>
              <a:t>may  isolate the student in the class or in another class</a:t>
            </a:r>
          </a:p>
          <a:p>
            <a:r>
              <a:rPr lang="en-US" dirty="0" smtClean="0"/>
              <a:t>will make a phone call  or send an e-mail home</a:t>
            </a:r>
          </a:p>
          <a:p>
            <a:r>
              <a:rPr lang="en-US" dirty="0" smtClean="0"/>
              <a:t>will have a Parent/Teacher/Student conference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Absences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Please note that if your child is absent, it is his/her responsibility to come and see me about any missed work.  All handouts and assignments that are missed due to an absence will be gathered on the student’s desk while he/she is away.</a:t>
            </a:r>
          </a:p>
          <a:p>
            <a:r>
              <a:rPr lang="en-US" dirty="0" smtClean="0"/>
              <a:t>If you are planning a vacation during the school year, please note that I will not be preparing homework ahead of time to send with you.  It is too difficult for me to predict exactly what we will be doing while you are away and much of the work will not make sense if your child is not present for the lesson.  Unfortunately, this means that your child will have some catching up to do once you return.</a:t>
            </a:r>
          </a:p>
          <a:p>
            <a:r>
              <a:rPr lang="en-US" dirty="0" smtClean="0"/>
              <a:t>The single most important factor for success is attendance.  While make-up work can be assigned, the classroom experience can never be recaptured.</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Schedule</a:t>
            </a:r>
            <a:endParaRPr lang="en-US" dirty="0"/>
          </a:p>
        </p:txBody>
      </p:sp>
      <p:sp>
        <p:nvSpPr>
          <p:cNvPr id="3" name="Content Placeholder 2"/>
          <p:cNvSpPr>
            <a:spLocks noGrp="1"/>
          </p:cNvSpPr>
          <p:nvPr>
            <p:ph idx="1"/>
          </p:nvPr>
        </p:nvSpPr>
        <p:spPr/>
        <p:txBody>
          <a:bodyPr>
            <a:normAutofit/>
          </a:bodyPr>
          <a:lstStyle/>
          <a:p>
            <a:pPr>
              <a:buNone/>
            </a:pPr>
            <a:r>
              <a:rPr lang="en-US" dirty="0" smtClean="0"/>
              <a:t>Here are the scheduled times for Music, Physical Education, and Library</a:t>
            </a:r>
          </a:p>
          <a:p>
            <a:pPr>
              <a:buNone/>
            </a:pPr>
            <a:r>
              <a:rPr lang="en-US" dirty="0" smtClean="0"/>
              <a:t>Please make sure your child has appropriate clothing and shoes.</a:t>
            </a:r>
          </a:p>
          <a:p>
            <a:r>
              <a:rPr lang="en-US" dirty="0" smtClean="0"/>
              <a:t>Music – Tuesday and Friday</a:t>
            </a:r>
          </a:p>
          <a:p>
            <a:r>
              <a:rPr lang="en-US" dirty="0" smtClean="0"/>
              <a:t>Library – Wednesday </a:t>
            </a:r>
          </a:p>
          <a:p>
            <a:pPr>
              <a:buNone/>
            </a:pPr>
            <a:r>
              <a:rPr lang="en-US" sz="1800" dirty="0" smtClean="0"/>
              <a:t>	Please make sure your child returns his/her books on Library Day.  If he/she does not return the books he/she will not be able to take more out until the overdue books are returned. </a:t>
            </a:r>
            <a:endParaRPr lang="en-US" dirty="0" smtClean="0"/>
          </a:p>
          <a:p>
            <a:r>
              <a:rPr lang="en-US" dirty="0" smtClean="0"/>
              <a:t>Physical Education – Monday, Tuesday, and Thursday </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French Language Arts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dirty="0" err="1" smtClean="0"/>
              <a:t>Dictée/Mots</a:t>
            </a:r>
            <a:r>
              <a:rPr lang="en-US" dirty="0" smtClean="0"/>
              <a:t> de la </a:t>
            </a:r>
            <a:r>
              <a:rPr lang="en-US" dirty="0" err="1" smtClean="0"/>
              <a:t>semaine</a:t>
            </a:r>
            <a:r>
              <a:rPr lang="en-US" dirty="0" smtClean="0"/>
              <a:t>” - Spelling Tests (every other week) </a:t>
            </a:r>
          </a:p>
          <a:p>
            <a:r>
              <a:rPr lang="en-US" dirty="0" smtClean="0"/>
              <a:t> list words will be sent home ahead of time</a:t>
            </a:r>
          </a:p>
          <a:p>
            <a:r>
              <a:rPr lang="en-US" dirty="0" smtClean="0"/>
              <a:t>Tests are the last school day of the week</a:t>
            </a:r>
          </a:p>
          <a:p>
            <a:r>
              <a:rPr lang="en-US" dirty="0" smtClean="0"/>
              <a:t> Home Reading		 </a:t>
            </a:r>
          </a:p>
          <a:p>
            <a:pPr>
              <a:buNone/>
            </a:pPr>
            <a:endParaRPr lang="en-US" dirty="0" smtClean="0"/>
          </a:p>
          <a:p>
            <a:pPr>
              <a:buNone/>
            </a:pPr>
            <a:r>
              <a:rPr lang="en-US" dirty="0" smtClean="0"/>
              <a:t>September Theme will be:   </a:t>
            </a:r>
          </a:p>
          <a:p>
            <a:r>
              <a:rPr lang="en-US" dirty="0" smtClean="0"/>
              <a:t>Back to School/</a:t>
            </a:r>
            <a:r>
              <a:rPr lang="en-US" dirty="0" err="1" smtClean="0"/>
              <a:t>Moi</a:t>
            </a:r>
            <a:r>
              <a:rPr lang="en-US" dirty="0" smtClean="0"/>
              <a:t> et les </a:t>
            </a:r>
            <a:r>
              <a:rPr lang="en-US" dirty="0" err="1" smtClean="0"/>
              <a:t>autres</a:t>
            </a:r>
            <a:r>
              <a:rPr lang="en-US" dirty="0" smtClean="0"/>
              <a:t> (Other People and Me)</a:t>
            </a:r>
          </a:p>
          <a:p>
            <a:pPr>
              <a:buNone/>
            </a:pPr>
            <a:r>
              <a:rPr lang="en-US" b="1" u="sng" dirty="0" smtClean="0"/>
              <a:t>During Term 1 we will be working on:</a:t>
            </a:r>
            <a:endParaRPr lang="en-US" dirty="0" smtClean="0"/>
          </a:p>
          <a:p>
            <a:r>
              <a:rPr lang="en-US" dirty="0" smtClean="0"/>
              <a:t>• Using a variety of listening strategies to aid comprehension</a:t>
            </a:r>
          </a:p>
          <a:p>
            <a:r>
              <a:rPr lang="en-US" dirty="0" smtClean="0"/>
              <a:t>• Reading and comprehending varied texts at grade level</a:t>
            </a:r>
          </a:p>
          <a:p>
            <a:r>
              <a:rPr lang="en-US" dirty="0" smtClean="0"/>
              <a:t>• Using a variety of reading strategies to aid comprehension</a:t>
            </a:r>
          </a:p>
          <a:p>
            <a:r>
              <a:rPr lang="en-US" dirty="0" smtClean="0"/>
              <a:t>• Retelling a personal experience or a story read, heard, or invented</a:t>
            </a:r>
          </a:p>
          <a:p>
            <a:r>
              <a:rPr lang="en-US" dirty="0" smtClean="0"/>
              <a:t>• Using capital letters and punctuation correctly in simple sentences</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Language Arts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Spelling practice</a:t>
            </a:r>
          </a:p>
          <a:p>
            <a:r>
              <a:rPr lang="en-US" dirty="0" smtClean="0"/>
              <a:t>Work on Writing			</a:t>
            </a:r>
          </a:p>
          <a:p>
            <a:r>
              <a:rPr lang="en-US" dirty="0" smtClean="0"/>
              <a:t>Spelling Tests (every other week)   </a:t>
            </a:r>
          </a:p>
          <a:p>
            <a:r>
              <a:rPr lang="en-US" dirty="0" smtClean="0"/>
              <a:t> Words will be sent home ahead of time</a:t>
            </a:r>
          </a:p>
          <a:p>
            <a:r>
              <a:rPr lang="en-US" dirty="0" smtClean="0"/>
              <a:t>Tests are the last school day of the week</a:t>
            </a:r>
          </a:p>
          <a:p>
            <a:r>
              <a:rPr lang="en-US" dirty="0" smtClean="0"/>
              <a:t> Home Reading</a:t>
            </a:r>
          </a:p>
          <a:p>
            <a:pPr>
              <a:buNone/>
            </a:pPr>
            <a:r>
              <a:rPr lang="en-US" dirty="0" smtClean="0"/>
              <a:t>September Theme will be:  Back to School/All About Me and Sunflowers</a:t>
            </a:r>
          </a:p>
          <a:p>
            <a:pPr>
              <a:buNone/>
            </a:pPr>
            <a:r>
              <a:rPr lang="en-US" b="1" u="sng" dirty="0" smtClean="0"/>
              <a:t>During Term 1 we will be working on:</a:t>
            </a:r>
            <a:endParaRPr lang="en-US" dirty="0" smtClean="0"/>
          </a:p>
          <a:p>
            <a:r>
              <a:rPr lang="en-US" dirty="0" smtClean="0"/>
              <a:t>• understanding a variety of grade level texts using cues and comprehension strategies appropriately and effectively</a:t>
            </a:r>
          </a:p>
          <a:p>
            <a:r>
              <a:rPr lang="en-US" dirty="0" smtClean="0"/>
              <a:t>• applying phonic and word analysis strategies to decode unfamiliar words</a:t>
            </a:r>
          </a:p>
          <a:p>
            <a:r>
              <a:rPr lang="en-US" dirty="0" smtClean="0"/>
              <a:t>• writing fluently using varied sentence types and lengths</a:t>
            </a:r>
          </a:p>
          <a:p>
            <a:r>
              <a:rPr lang="en-US" dirty="0" smtClean="0"/>
              <a:t>• attending to correct capitalization, punctuation, grammar, and spelling</a:t>
            </a:r>
          </a:p>
          <a:p>
            <a:r>
              <a:rPr lang="en-US" dirty="0" smtClean="0"/>
              <a:t>• speaking clearly and effectively to communicate a message</a:t>
            </a: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Opulent.thmx</Template>
  <TotalTime>301</TotalTime>
  <Words>1591</Words>
  <Application>Microsoft Macintosh PowerPoint</Application>
  <PresentationFormat>On-screen Show (4:3)</PresentationFormat>
  <Paragraphs>147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Bienvenue Welcome  Class 3A MME BODDEZ</vt:lpstr>
      <vt:lpstr>PowerPoint Presentation</vt:lpstr>
      <vt:lpstr>Classroom Rules and Expectations</vt:lpstr>
      <vt:lpstr>Consequences</vt:lpstr>
      <vt:lpstr>When dealing with student behavior I: </vt:lpstr>
      <vt:lpstr>Absences</vt:lpstr>
      <vt:lpstr>Schedule</vt:lpstr>
      <vt:lpstr>French Language Arts</vt:lpstr>
      <vt:lpstr>English Language Arts</vt:lpstr>
      <vt:lpstr>Science Topics</vt:lpstr>
      <vt:lpstr>Social Studies</vt:lpstr>
      <vt:lpstr>MAth</vt:lpstr>
      <vt:lpstr>Homework</vt:lpstr>
      <vt:lpstr>Bookclubs</vt:lpstr>
      <vt:lpstr>Assessments</vt:lpstr>
      <vt:lpstr>notes</vt:lpstr>
      <vt:lpstr>Agenda/Folder</vt:lpstr>
      <vt:lpstr>Achievement Testing</vt:lpstr>
      <vt:lpstr>Water Bottle</vt:lpstr>
      <vt:lpstr>Snack Time</vt:lpstr>
      <vt:lpstr>Lunch</vt:lpstr>
      <vt:lpstr>Birthdays</vt:lpstr>
      <vt:lpstr>Parent Helpers</vt:lpstr>
      <vt:lpstr>Volunteers</vt:lpstr>
      <vt:lpstr>E-Mail</vt:lpstr>
      <vt:lpstr>Class Website/Websites</vt:lpstr>
      <vt:lpstr>Thank you</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Bienvenue Welcome  Classe 3A MME BODDEZ</dc:title>
  <dc:creator>Gisele Boddez</dc:creator>
  <cp:lastModifiedBy>GSACRD User</cp:lastModifiedBy>
  <cp:revision>21</cp:revision>
  <dcterms:created xsi:type="dcterms:W3CDTF">2014-09-08T03:09:26Z</dcterms:created>
  <dcterms:modified xsi:type="dcterms:W3CDTF">2014-09-12T00:57:40Z</dcterms:modified>
</cp:coreProperties>
</file>